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dTNoYZzMIX6HO4wVqkn12a0V/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0eb8d9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30eb8d9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0eb8d9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0eb8d9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0eb8d9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0eb8d9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0eb8d9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0eb8d9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0eb8d9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0eb8d9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30eb8d9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30eb8d9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Montserrat Medium"/>
                <a:ea typeface="Montserrat Medium"/>
                <a:cs typeface="Montserrat Medium"/>
                <a:sym typeface="Montserrat Medium"/>
              </a:rPr>
              <a:t>Our First Code</a:t>
            </a:r>
            <a:endParaRPr b="0"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30eb8d9d0_0_35"/>
          <p:cNvSpPr txBox="1"/>
          <p:nvPr>
            <p:ph idx="1" type="body"/>
          </p:nvPr>
        </p:nvSpPr>
        <p:spPr>
          <a:xfrm>
            <a:off x="77777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runs inside a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Programs are Executed at a Client’s Browser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Webpage is loaded without communicating to the server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ge30eb8d9d0_0_35"/>
          <p:cNvSpPr txBox="1"/>
          <p:nvPr>
            <p:ph type="title"/>
          </p:nvPr>
        </p:nvSpPr>
        <p:spPr>
          <a:xfrm>
            <a:off x="693850" y="423575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the code runs?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30eb8d9d0_0_5"/>
          <p:cNvSpPr txBox="1"/>
          <p:nvPr>
            <p:ph idx="1" type="body"/>
          </p:nvPr>
        </p:nvSpPr>
        <p:spPr>
          <a:xfrm>
            <a:off x="703025" y="1275150"/>
            <a:ext cx="49464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code is placed between &lt;script&gt;..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..&lt;script&gt;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&lt;script&gt; tag alerts the browser to interpret all the text between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ge30eb8d9d0_0_5"/>
          <p:cNvSpPr txBox="1"/>
          <p:nvPr>
            <p:ph type="title"/>
          </p:nvPr>
        </p:nvSpPr>
        <p:spPr>
          <a:xfrm>
            <a:off x="703025" y="4128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&lt;script&gt; tag: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757225" y="11913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Inside the &lt;head&gt; tag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Inside the &lt;body&gt; tag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Within &lt;head&gt;…&lt;/head&gt; and &lt;body&gt;….&lt;/body&gt;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External file with “.js” extension.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552725" y="455750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4 Ways to Add script tag: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/>
          <p:nvPr>
            <p:ph idx="1" type="body"/>
          </p:nvPr>
        </p:nvSpPr>
        <p:spPr>
          <a:xfrm>
            <a:off x="670625" y="1139950"/>
            <a:ext cx="4946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	JS statement 1;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	JS statement 2;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	….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"/>
          <p:cNvSpPr txBox="1"/>
          <p:nvPr>
            <p:ph type="title"/>
          </p:nvPr>
        </p:nvSpPr>
        <p:spPr>
          <a:xfrm>
            <a:off x="745600" y="487875"/>
            <a:ext cx="5735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Basic Javascript syntax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idx="1" type="body"/>
          </p:nvPr>
        </p:nvSpPr>
        <p:spPr>
          <a:xfrm>
            <a:off x="703900" y="12590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ignores Spaces, Tabs, and Newlines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of Indentation.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Semicolons are optional unless multiple  statements are present in a single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"/>
          <p:cNvSpPr txBox="1"/>
          <p:nvPr>
            <p:ph type="title"/>
          </p:nvPr>
        </p:nvSpPr>
        <p:spPr>
          <a:xfrm>
            <a:off x="703900" y="434325"/>
            <a:ext cx="573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Important Notes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0eb8d9d0_0_15"/>
          <p:cNvSpPr txBox="1"/>
          <p:nvPr>
            <p:ph idx="1" type="body"/>
          </p:nvPr>
        </p:nvSpPr>
        <p:spPr>
          <a:xfrm>
            <a:off x="927775" y="1125125"/>
            <a:ext cx="49464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var1 = 5;	var2= 10;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Variables Var1 and Var2.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Javascript ignores the lines.</a:t>
            </a:r>
            <a:endParaRPr sz="1800"/>
          </a:p>
        </p:txBody>
      </p:sp>
      <p:sp>
        <p:nvSpPr>
          <p:cNvPr id="191" name="Google Shape;191;ge30eb8d9d0_0_15"/>
          <p:cNvSpPr txBox="1"/>
          <p:nvPr>
            <p:ph type="title"/>
          </p:nvPr>
        </p:nvSpPr>
        <p:spPr>
          <a:xfrm>
            <a:off x="692025" y="44502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30eb8d9d0_0_10"/>
          <p:cNvSpPr txBox="1"/>
          <p:nvPr>
            <p:ph idx="1" type="body"/>
          </p:nvPr>
        </p:nvSpPr>
        <p:spPr>
          <a:xfrm>
            <a:off x="777775" y="1210800"/>
            <a:ext cx="5223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Keywords, function, objects and other identifiers must be typed with consistency.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Keyword “show” and “SHOW” will convey different meanings. </a:t>
            </a:r>
            <a:endParaRPr sz="1800"/>
          </a:p>
        </p:txBody>
      </p:sp>
      <p:sp>
        <p:nvSpPr>
          <p:cNvPr id="197" name="Google Shape;197;ge30eb8d9d0_0_10"/>
          <p:cNvSpPr txBox="1"/>
          <p:nvPr>
            <p:ph type="title"/>
          </p:nvPr>
        </p:nvSpPr>
        <p:spPr>
          <a:xfrm>
            <a:off x="777775" y="466450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2"/>
                </a:solidFill>
              </a:rPr>
              <a:t>JavaScript is a Case-sensitive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30eb8d9d0_0_25"/>
          <p:cNvSpPr txBox="1"/>
          <p:nvPr>
            <p:ph idx="1" type="body"/>
          </p:nvPr>
        </p:nvSpPr>
        <p:spPr>
          <a:xfrm>
            <a:off x="9314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	firstname= “John”;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firstName= “Alan”;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 in lowercase.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Second has N capital.</a:t>
            </a:r>
            <a:endParaRPr sz="1800"/>
          </a:p>
        </p:txBody>
      </p:sp>
      <p:sp>
        <p:nvSpPr>
          <p:cNvPr id="203" name="Google Shape;203;ge30eb8d9d0_0_25"/>
          <p:cNvSpPr txBox="1"/>
          <p:nvPr>
            <p:ph type="title"/>
          </p:nvPr>
        </p:nvSpPr>
        <p:spPr>
          <a:xfrm>
            <a:off x="727800" y="383250"/>
            <a:ext cx="5735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30eb8d9d0_0_3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Upper Camel Case: FirstName, LastName, CityLocation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Lower Camel Case: firstName, lastName, cityLocation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ge30eb8d9d0_0_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camel case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